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1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712" r:id="rId15"/>
  </p:sldMasterIdLst>
  <p:handoutMasterIdLst>
    <p:handoutMasterId r:id="rId17"/>
  </p:handoutMasterIdLst>
  <p:notesMasterIdLst>
    <p:notesMasterId r:id="rId19"/>
  </p:notesMasterIdLst>
  <p:sldIdLst>
    <p:sldId id="260" r:id="rId21"/>
    <p:sldId id="271" r:id="rId22"/>
    <p:sldId id="256" r:id="rId23"/>
    <p:sldId id="273" r:id="rId24"/>
    <p:sldId id="274" r:id="rId25"/>
    <p:sldId id="275" r:id="rId26"/>
    <p:sldId id="276" r:id="rId27"/>
    <p:sldId id="257" r:id="rId28"/>
    <p:sldId id="278" r:id="rId29"/>
    <p:sldId id="280" r:id="rId30"/>
    <p:sldId id="281" r:id="rId31"/>
    <p:sldId id="266" r:id="rId32"/>
    <p:sldId id="282" r:id="rId33"/>
    <p:sldId id="261" r:id="rId34"/>
    <p:sldId id="283" r:id="rId35"/>
    <p:sldId id="287" r:id="rId36"/>
    <p:sldId id="284" r:id="rId37"/>
    <p:sldId id="288" r:id="rId38"/>
    <p:sldId id="285" r:id="rId39"/>
    <p:sldId id="262" r:id="rId40"/>
    <p:sldId id="286" r:id="rId41"/>
    <p:sldId id="258" r:id="rId42"/>
    <p:sldId id="272" r:id="rId4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wn" initials="K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5000" autoAdjust="0"/>
    <p:restoredTop sz="94280" autoAdjust="0"/>
  </p:normalViewPr>
  <p:slideViewPr>
    <p:cSldViewPr snapToGrid="0" snapToObjects="1">
      <p:cViewPr varScale="1">
        <p:scale>
          <a:sx n="72" d="100"/>
          <a:sy n="72" d="100"/>
        </p:scale>
        <p:origin x="660" y="72"/>
      </p:cViewPr>
      <p:guideLst>
        <p:guide orient="horz" pos="2158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2022" y="84"/>
      </p:cViewPr>
      <p:guideLst>
        <p:guide orient="horz" pos="2158"/>
        <p:guide pos="3838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handoutMaster" Target="handoutMasters/handoutMaster1.xml"></Relationship><Relationship Id="rId19" Type="http://schemas.openxmlformats.org/officeDocument/2006/relationships/notesMaster" Target="notesMasters/notesMaster1.xml"></Relationship><Relationship Id="rId21" Type="http://schemas.openxmlformats.org/officeDocument/2006/relationships/slide" Target="slides/slide1.xml"></Relationship><Relationship Id="rId22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4" Type="http://schemas.openxmlformats.org/officeDocument/2006/relationships/slide" Target="slides/slide4.xml"></Relationship><Relationship Id="rId25" Type="http://schemas.openxmlformats.org/officeDocument/2006/relationships/slide" Target="slides/slide5.xml"></Relationship><Relationship Id="rId26" Type="http://schemas.openxmlformats.org/officeDocument/2006/relationships/slide" Target="slides/slide6.xml"></Relationship><Relationship Id="rId27" Type="http://schemas.openxmlformats.org/officeDocument/2006/relationships/slide" Target="slides/slide7.xml"></Relationship><Relationship Id="rId28" Type="http://schemas.openxmlformats.org/officeDocument/2006/relationships/slide" Target="slides/slide8.xml"></Relationship><Relationship Id="rId29" Type="http://schemas.openxmlformats.org/officeDocument/2006/relationships/slide" Target="slides/slide9.xml"></Relationship><Relationship Id="rId30" Type="http://schemas.openxmlformats.org/officeDocument/2006/relationships/slide" Target="slides/slide10.xml"></Relationship><Relationship Id="rId31" Type="http://schemas.openxmlformats.org/officeDocument/2006/relationships/slide" Target="slides/slide11.xml"></Relationship><Relationship Id="rId32" Type="http://schemas.openxmlformats.org/officeDocument/2006/relationships/slide" Target="slides/slide12.xml"></Relationship><Relationship Id="rId33" Type="http://schemas.openxmlformats.org/officeDocument/2006/relationships/slide" Target="slides/slide13.xml"></Relationship><Relationship Id="rId34" Type="http://schemas.openxmlformats.org/officeDocument/2006/relationships/slide" Target="slides/slide14.xml"></Relationship><Relationship Id="rId35" Type="http://schemas.openxmlformats.org/officeDocument/2006/relationships/slide" Target="slides/slide15.xml"></Relationship><Relationship Id="rId36" Type="http://schemas.openxmlformats.org/officeDocument/2006/relationships/slide" Target="slides/slide16.xml"></Relationship><Relationship Id="rId37" Type="http://schemas.openxmlformats.org/officeDocument/2006/relationships/slide" Target="slides/slide17.xml"></Relationship><Relationship Id="rId38" Type="http://schemas.openxmlformats.org/officeDocument/2006/relationships/slide" Target="slides/slide18.xml"></Relationship><Relationship Id="rId39" Type="http://schemas.openxmlformats.org/officeDocument/2006/relationships/slide" Target="slides/slide19.xml"></Relationship><Relationship Id="rId40" Type="http://schemas.openxmlformats.org/officeDocument/2006/relationships/slide" Target="slides/slide20.xml"></Relationship><Relationship Id="rId41" Type="http://schemas.openxmlformats.org/officeDocument/2006/relationships/slide" Target="slides/slide21.xml"></Relationship><Relationship Id="rId42" Type="http://schemas.openxmlformats.org/officeDocument/2006/relationships/slide" Target="slides/slide22.xml"></Relationship><Relationship Id="rId43" Type="http://schemas.openxmlformats.org/officeDocument/2006/relationships/slide" Target="slides/slide23.xml"></Relationship><Relationship Id="rId53" Type="http://schemas.openxmlformats.org/officeDocument/2006/relationships/commentAuthors" Target="commentAuthors.xml"></Relationship><Relationship Id="rId54" Type="http://schemas.openxmlformats.org/officeDocument/2006/relationships/viewProps" Target="viewProps.xml"></Relationship><Relationship Id="rId55" Type="http://schemas.openxmlformats.org/officeDocument/2006/relationships/presProps" Target="presProps.xml"></Relationship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05T00:32:33.290" idx="2">
    <p:pos x="7680" y="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A48E0C8-87A1-4F28-9ACB-73270E31AB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0BAB79-3727-470F-91B3-FB3FA7815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8BB96-4CD1-4186-A580-640B6F6E39E5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E65691-6E03-4A3B-8345-568F511312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7D8EF9-DBA6-40F4-BA7B-4158E3D1D5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74D3-A554-4DDD-B99C-D1C52E8CB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01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g>
</file>

<file path=ppt/media/image6.png>
</file>

<file path=ppt/media/image7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그림 28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텍스트 개체 틀 29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마스터 텍스트 스타일을 편집합니다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둘째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셋째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넷째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다섯째 수준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1" name="머리글 갤체 틀 30"/>
          <p:cNvSpPr txBox="1">
            <a:spLocks/>
          </p:cNvSpPr>
          <p:nvPr>
            <p:ph type="hdr"/>
          </p:nvPr>
        </p:nvSpPr>
        <p:spPr>
          <a:xfrm rot="0">
            <a:off x="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2" name="바닥글 개체 틀 31"/>
          <p:cNvSpPr txBox="1">
            <a:spLocks/>
          </p:cNvSpPr>
          <p:nvPr>
            <p:ph type="ftr"/>
          </p:nvPr>
        </p:nvSpPr>
        <p:spPr>
          <a:xfrm rot="0">
            <a:off x="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날짜 개체 틀 32"/>
          <p:cNvSpPr txBox="1">
            <a:spLocks/>
          </p:cNvSpPr>
          <p:nvPr>
            <p:ph type="dt"/>
          </p:nvPr>
        </p:nvSpPr>
        <p:spPr>
          <a:xfrm rot="0">
            <a:off x="3884930" y="0"/>
            <a:ext cx="2972435" cy="459740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datetime1">
              <a:rPr lang="en-GB" altLang="en-US" sz="1200" cap="none" dirty="0" smtClean="0" b="0" strike="noStrike">
                <a:latin typeface="맑은 고딕" charset="0"/>
                <a:ea typeface="맑은 고딕" charset="0"/>
              </a:rPr>
              <a:t>3/5/2019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슬라이드 번호 개체 틀 3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dt="0" ftr="0" hdr="0"/>
</p:notesMaster>
</file>

<file path=ppt/notesSlides/_rels/notesSlide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0.xml"></Relationship></Relationships>
</file>

<file path=ppt/notesSlides/_rels/notesSlide1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1.xml"></Relationship></Relationships>
</file>

<file path=ppt/notesSlides/_rels/notesSlide12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2.xml"></Relationship></Relationships>
</file>

<file path=ppt/notesSlides/_rels/notesSlide13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3.xml"></Relationship></Relationships>
</file>

<file path=ppt/notesSlides/_rels/notesSlide17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7.xml"></Relationship></Relationships>
</file>

<file path=ppt/notesSlides/_rels/notesSlide1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19.xml"></Relationship></Relationships>
</file>

<file path=ppt/notesSlides/_rels/notesSlide21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21.xml"></Relationship></Relationships>
</file>

<file path=ppt/notesSlides/_rels/notesSlide9.xml.rels><?xml version="1.0" encoding="UTF-8"?>
<Relationships xmlns="http://schemas.openxmlformats.org/package/2006/relationships"><Relationship Id="rId2" Type="http://schemas.openxmlformats.org/officeDocument/2006/relationships/notesMaster" Target="../notesMasters/notesMaster1.xml"></Relationship><Relationship Id="rId3" Type="http://schemas.openxmlformats.org/officeDocument/2006/relationships/slide" Target="../slides/slide9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1. 글자체, 크기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2. 표 크기형태 통일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3. 오타정리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4. 용어정리? 애매한 단어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 -- 용어정리 할때 부모, 자식에 대한 것도 설명해야할지 결정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5. 용어통일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식별, 비식별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외부키? 기본키? pk? fk?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 -- 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** 각 페이지마다 수정해야할것 적어둠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오른쪽 내용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뭔 내용?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 위치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이 페이지 싹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다음 페이지의 그림과도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선 모양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표, 선 정리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 구조가 식별로 변경되면 어떤 장점이 있는지 보여주던지 혹은 설명하던지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테이블정도는 보여줘도 댈듯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아래 표기법 다시 정리할것.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온라인 이미지 개체 틀 1"/>
          <p:cNvSpPr>
            <a:spLocks noChangeAspect="1"/>
          </p:cNvSpPr>
          <p:nvPr>
            <p:ph type="sldImg"/>
          </p:nvPr>
        </p:nvSpPr>
        <p:spPr>
          <a:xfrm rot="0">
            <a:off x="685800" y="1143000"/>
            <a:ext cx="5487035" cy="3086735"/>
          </a:xfrm>
          <a:prstGeom prst="rect"/>
          <a:ln w="12700" cap="flat" cmpd="sng">
            <a:solidFill>
              <a:srgbClr val="000000">
                <a:alpha val="100000"/>
              </a:srgbClr>
            </a:solidFill>
            <a:prstDash val="solid"/>
          </a:ln>
        </p:spPr>
        <p:txBody>
          <a:bodyPr wrap="square" lIns="76200" tIns="76200" rIns="76200" bIns="76200" vert="horz" anchor="t">
            <a:noAutofit/>
          </a:bodyPr>
          <a:lstStyle/>
          <a:p>
            <a:pPr algn="ctr">
              <a:buFontTx/>
              <a:buNone/>
            </a:pPr>
            <a:endParaRPr lang="ko-KR" altLang="en-US" sz="10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" name="텍스트 개체 틀 2"/>
          <p:cNvSpPr txBox="1">
            <a:spLocks/>
          </p:cNvSpPr>
          <p:nvPr>
            <p:ph type="body"/>
          </p:nvPr>
        </p:nvSpPr>
        <p:spPr>
          <a:xfrm rot="0">
            <a:off x="685800" y="4400550"/>
            <a:ext cx="5487035" cy="3601085"/>
          </a:xfrm>
          <a:prstGeom prst="rect"/>
          <a:noFill/>
        </p:spPr>
        <p:txBody>
          <a:bodyPr wrap="square" lIns="76200" tIns="76200" rIns="76200" bIns="76200" vert="horz" anchor="t">
            <a:noAutofit/>
          </a:bodyPr>
          <a:lstStyle/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부모 자식에 대한 개념 설명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이 페이지 제목이 좀 애매함 어케할까</a:t>
            </a:r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/>
          </p:nvPr>
        </p:nvSpPr>
        <p:spPr>
          <a:xfrm rot="0">
            <a:off x="3884930" y="8685530"/>
            <a:ext cx="2972435" cy="459105"/>
          </a:xfrm>
          <a:prstGeom prst="rect"/>
          <a:noFill/>
        </p:spPr>
        <p:txBody>
          <a:bodyPr wrap="square" lIns="76200" tIns="76200" rIns="76200" bIns="76200" vert="horz" anchor="b">
            <a:noAutofit/>
          </a:bodyPr>
          <a:lstStyle/>
          <a:p>
            <a:pPr marL="0" indent="0" algn="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200" cap="none" dirty="0" smtClean="0" b="0" strike="noStrike">
                <a:latin typeface="맑은 고딕" charset="0"/>
                <a:ea typeface="맑은 고딕" charset="0"/>
              </a:rPr>
              <a:t>1</a:t>
            </a:fld>
            <a:endParaRPr lang="ko-KR" altLang="en-US" sz="12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image" Target="../media/image1.jpeg"></Relationship><Relationship Id="rId3" Type="http://schemas.openxmlformats.org/officeDocument/2006/relationships/notesSlide" Target="../notesSlides/notesSlide1.xml"></Relationship><Relationship Id="rId4" Type="http://schemas.openxmlformats.org/officeDocument/2006/relationships/slideLayout" Target="../slideLayouts/slideLayout7.xml"></Relationship></Relationships>
</file>

<file path=ppt/slides/_rels/slide10.xml.rels><?xml version="1.0" encoding="UTF-8"?>
<Relationships xmlns="http://schemas.openxmlformats.org/package/2006/relationships"><Relationship Id="rId2" Type="http://schemas.openxmlformats.org/officeDocument/2006/relationships/notesSlide" Target="../notesSlides/notesSlide10.xml"></Relationship><Relationship Id="rId3" Type="http://schemas.openxmlformats.org/officeDocument/2006/relationships/slideLayout" Target="../slideLayouts/slideLayout9.xml"></Relationship></Relationships>
</file>

<file path=ppt/slides/_rels/slide11.xml.rels><?xml version="1.0" encoding="UTF-8"?>
<Relationships xmlns="http://schemas.openxmlformats.org/package/2006/relationships"><Relationship Id="rId2" Type="http://schemas.openxmlformats.org/officeDocument/2006/relationships/notesSlide" Target="../notesSlides/notesSlide11.xml"></Relationship><Relationship Id="rId3" Type="http://schemas.openxmlformats.org/officeDocument/2006/relationships/slideLayout" Target="../slideLayouts/slideLayout9.xml"></Relationship></Relationships>
</file>

<file path=ppt/slides/_rels/slide12.xml.rels><?xml version="1.0" encoding="UTF-8"?>
<Relationships xmlns="http://schemas.openxmlformats.org/package/2006/relationships"><Relationship Id="rId2" Type="http://schemas.openxmlformats.org/officeDocument/2006/relationships/notesSlide" Target="../notesSlides/notesSlide12.xml"></Relationship><Relationship Id="rId3" Type="http://schemas.openxmlformats.org/officeDocument/2006/relationships/slideLayout" Target="../slideLayouts/slideLayout9.xml"></Relationship></Relationships>
</file>

<file path=ppt/slides/_rels/slide13.xml.rels><?xml version="1.0" encoding="UTF-8"?>
<Relationships xmlns="http://schemas.openxmlformats.org/package/2006/relationships"><Relationship Id="rId2" Type="http://schemas.openxmlformats.org/officeDocument/2006/relationships/notesSlide" Target="../notesSlides/notesSlide13.xml"></Relationship><Relationship Id="rId3" Type="http://schemas.openxmlformats.org/officeDocument/2006/relationships/slideLayout" Target="../slideLayouts/slideLayout9.xml"></Relationship></Relationships>
</file>

<file path=ppt/slides/_rels/slide14.xml.rels><?xml version="1.0" encoding="UTF-8"?>
<Relationships xmlns="http://schemas.openxmlformats.org/package/2006/relationships"><Relationship Id="rId2" Type="http://schemas.openxmlformats.org/officeDocument/2006/relationships/image" Target="../media/image4.jpeg"></Relationship><Relationship Id="rId3" Type="http://schemas.openxmlformats.org/officeDocument/2006/relationships/slideLayout" Target="../slideLayouts/slideLayout7.xml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7.xml.rels><?xml version="1.0" encoding="UTF-8"?>
<Relationships xmlns="http://schemas.openxmlformats.org/package/2006/relationships"><Relationship Id="rId2" Type="http://schemas.openxmlformats.org/officeDocument/2006/relationships/notesSlide" Target="../notesSlides/notesSlide17.xml"></Relationship><Relationship Id="rId3" Type="http://schemas.openxmlformats.org/officeDocument/2006/relationships/slideLayout" Target="../slideLayouts/slideLayout9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19.xml.rels><?xml version="1.0" encoding="UTF-8"?>
<Relationships xmlns="http://schemas.openxmlformats.org/package/2006/relationships"><Relationship Id="rId2" Type="http://schemas.openxmlformats.org/officeDocument/2006/relationships/notesSlide" Target="../notesSlides/notesSlide19.xml"></Relationship><Relationship Id="rId3" Type="http://schemas.openxmlformats.org/officeDocument/2006/relationships/slideLayout" Target="../slideLayouts/slideLayout9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20.xml.rels><?xml version="1.0" encoding="UTF-8"?>
<Relationships xmlns="http://schemas.openxmlformats.org/package/2006/relationships"><Relationship Id="rId2" Type="http://schemas.openxmlformats.org/officeDocument/2006/relationships/image" Target="../media/image5.jpg"></Relationship><Relationship Id="rId3" Type="http://schemas.openxmlformats.org/officeDocument/2006/relationships/slideLayout" Target="../slideLayouts/slideLayout7.xml"></Relationship></Relationships>
</file>

<file path=ppt/slides/_rels/slide21.xml.rels><?xml version="1.0" encoding="UTF-8"?>
<Relationships xmlns="http://schemas.openxmlformats.org/package/2006/relationships"><Relationship Id="rId2" Type="http://schemas.openxmlformats.org/officeDocument/2006/relationships/image" Target="../media/image6.png"></Relationship><Relationship Id="rId4" Type="http://schemas.openxmlformats.org/officeDocument/2006/relationships/notesSlide" Target="../notesSlides/notesSlide21.xml"></Relationship><Relationship Id="rId5" Type="http://schemas.openxmlformats.org/officeDocument/2006/relationships/slideLayout" Target="../slideLayouts/slideLayout9.xml"></Relationship></Relationships>
</file>

<file path=ppt/slides/_rels/slide22.xml.rels><?xml version="1.0" encoding="UTF-8"?>
<Relationships xmlns="http://schemas.openxmlformats.org/package/2006/relationships"><Relationship Id="rId2" Type="http://schemas.openxmlformats.org/officeDocument/2006/relationships/image" Target="../media/image7.jpeg"></Relationship><Relationship Id="rId3" Type="http://schemas.openxmlformats.org/officeDocument/2006/relationships/slideLayout" Target="../slideLayouts/slideLayout7.xml"></Relationship><Relationship Id="rId4" Type="http://schemas.openxmlformats.org/officeDocument/2006/relationships/comments" Target="../comments/comment1.xml"></Relationship></Relationships>
</file>

<file path=ppt/slides/_rels/slide2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image2.jpeg"></Relationship><Relationship Id="rId3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8.xml.rels><?xml version="1.0" encoding="UTF-8"?>
<Relationships xmlns="http://schemas.openxmlformats.org/package/2006/relationships"><Relationship Id="rId2" Type="http://schemas.openxmlformats.org/officeDocument/2006/relationships/image" Target="../media/image3.jpeg"></Relationship><Relationship Id="rId3" Type="http://schemas.openxmlformats.org/officeDocument/2006/relationships/slideLayout" Target="../slideLayouts/slideLayout7.xml"></Relationship></Relationships>
</file>

<file path=ppt/slides/_rels/slide9.xml.rels><?xml version="1.0" encoding="UTF-8"?>
<Relationships xmlns="http://schemas.openxmlformats.org/package/2006/relationships"><Relationship Id="rId2" Type="http://schemas.openxmlformats.org/officeDocument/2006/relationships/notesSlide" Target="../notesSlides/notesSlide9.xml"></Relationship><Relationship Id="rId3" Type="http://schemas.openxmlformats.org/officeDocument/2006/relationships/slideLayout" Target="../slideLayouts/slideLayout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464560" y="2105660"/>
            <a:ext cx="5262880" cy="13233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8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식별비식별</a:t>
            </a:r>
            <a:endParaRPr kumimoji="1" lang="en-US" altLang="ko-KR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テキスト ボックス 3">
            <a:extLst>
              <a:ext uri="{FF2B5EF4-FFF2-40B4-BE49-F238E27FC236}">
                <a16:creationId xmlns:a16="http://schemas.microsoft.com/office/drawing/2014/main" id="{8F4DC022-577B-4F7D-A2AB-6B08D1BD81D5}"/>
              </a:ext>
            </a:extLst>
          </p:cNvPr>
          <p:cNvSpPr txBox="1"/>
          <p:nvPr/>
        </p:nvSpPr>
        <p:spPr>
          <a:xfrm>
            <a:off x="9554845" y="3429000"/>
            <a:ext cx="2160270" cy="324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solidFill>
                  <a:schemeClr val="bg1"/>
                </a:solidFill>
                <a:latin typeface="+mn-ea"/>
              </a:rPr>
              <a:t>4</a:t>
            </a:r>
            <a:r>
              <a:rPr kumimoji="1" lang="ko-KR" altLang="en-US" sz="3000" b="1" dirty="0">
                <a:solidFill>
                  <a:schemeClr val="bg1"/>
                </a:solidFill>
                <a:latin typeface="+mn-ea"/>
              </a:rPr>
              <a:t>조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조장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안병욱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조원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권범준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권영찬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이소담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이재운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송현우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endParaRPr kumimoji="1" lang="en-US" altLang="ko-KR" sz="25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795" y="190500"/>
            <a:ext cx="169164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675DF12E-0505-4EDF-8D96-DD946751F51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39" name="テキスト ボックス 15">
            <a:extLst>
              <a:ext uri="{FF2B5EF4-FFF2-40B4-BE49-F238E27FC236}">
                <a16:creationId xmlns:a16="http://schemas.microsoft.com/office/drawing/2014/main" id="{ED03E800-D8BB-423F-B57E-6FF89FDCCB1B}"/>
              </a:ext>
            </a:extLst>
          </p:cNvPr>
          <p:cNvSpPr txBox="1"/>
          <p:nvPr/>
        </p:nvSpPr>
        <p:spPr>
          <a:xfrm>
            <a:off x="6096000" y="2451100"/>
            <a:ext cx="5605780" cy="2308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+mn-ea"/>
              </a:rPr>
              <a:t>식별자</a:t>
            </a:r>
            <a:endParaRPr lang="en-US" altLang="ko-KR" sz="25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받은 외부키를 자신의 기본키로 이용</a:t>
            </a:r>
            <a:endParaRPr lang="en-US" altLang="ko-KR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기본키는 </a:t>
            </a:r>
            <a:r>
              <a:rPr lang="en-US" altLang="ko-KR" sz="2000" dirty="0">
                <a:latin typeface="+mn-ea"/>
              </a:rPr>
              <a:t>Null </a:t>
            </a:r>
            <a:r>
              <a:rPr lang="ko-KR" altLang="en-US" sz="2000" dirty="0">
                <a:latin typeface="+mn-ea"/>
              </a:rPr>
              <a:t>값이 안되므로 반드시 </a:t>
            </a:r>
            <a:r>
              <a:rPr lang="ko-KR" altLang="en-US" sz="2000" dirty="0" err="1">
                <a:latin typeface="+mn-ea"/>
              </a:rPr>
              <a:t>보낸쪽</a:t>
            </a:r>
            <a:r>
              <a:rPr lang="ko-KR" altLang="en-US" sz="2000" dirty="0">
                <a:latin typeface="+mn-ea"/>
              </a:rPr>
              <a:t> 테이블의 데이터가 생성되어야 자신의 데이터가 생성가능오면</a:t>
            </a:r>
            <a:endParaRPr lang="en-US" altLang="ko-KR" sz="2000" dirty="0">
              <a:latin typeface="+mn-ea"/>
            </a:endParaRPr>
          </a:p>
        </p:txBody>
      </p:sp>
      <p:graphicFrame>
        <p:nvGraphicFramePr>
          <p:cNvPr id="40" name="표 39"/>
          <p:cNvGraphicFramePr>
            <a:graphicFrameLocks noGrp="1"/>
          </p:cNvGraphicFramePr>
          <p:nvPr/>
        </p:nvGraphicFramePr>
        <p:xfrm>
          <a:off x="847725" y="2381885"/>
          <a:ext cx="189738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64770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(기본키)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806AF9C7-DE1D-4ACF-906A-4C98E98CF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338126"/>
              </p:ext>
            </p:extLst>
          </p:nvPr>
        </p:nvGraphicFramePr>
        <p:xfrm>
          <a:off x="3935786" y="2368578"/>
          <a:ext cx="1897273" cy="1037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9569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</a:t>
                      </a: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88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656C40E6-0E00-4C19-9E77-4672B0FDD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123942"/>
              </p:ext>
            </p:extLst>
          </p:nvPr>
        </p:nvGraphicFramePr>
        <p:xfrm>
          <a:off x="836782" y="4691202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1473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</a:t>
                      </a: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405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A094164-AA5A-495E-AB8E-83948CA68F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576741"/>
              </p:ext>
            </p:extLst>
          </p:nvPr>
        </p:nvGraphicFramePr>
        <p:xfrm>
          <a:off x="3898240" y="4689153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2978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 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Start_date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233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E424AB60-4A78-462B-BB9D-7DF20D4FCBE5}"/>
              </a:ext>
            </a:extLst>
          </p:cNvPr>
          <p:cNvSpPr txBox="1"/>
          <p:nvPr/>
        </p:nvSpPr>
        <p:spPr>
          <a:xfrm>
            <a:off x="836930" y="201295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A9E07E-B315-4444-A938-C7D924106500}"/>
              </a:ext>
            </a:extLst>
          </p:cNvPr>
          <p:cNvSpPr txBox="1"/>
          <p:nvPr/>
        </p:nvSpPr>
        <p:spPr>
          <a:xfrm>
            <a:off x="847725" y="431800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사원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987A212-EFA8-4AE5-A4E4-52F03B777F29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2745105" y="2887345"/>
            <a:ext cx="119062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5DEB0C1-CAEE-4D4F-81BD-5FB167F65717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2734310" y="5194300"/>
            <a:ext cx="1163955" cy="1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6C83909-6145-4437-86B0-7D84FAC457B0}"/>
              </a:ext>
            </a:extLst>
          </p:cNvPr>
          <p:cNvSpPr txBox="1"/>
          <p:nvPr/>
        </p:nvSpPr>
        <p:spPr>
          <a:xfrm>
            <a:off x="619125" y="5741670"/>
            <a:ext cx="500824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외부키만으로 기본키가 구성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Arial" charset="0"/>
                <a:ea typeface="Arial" charset="0"/>
              </a:rPr>
              <a:t>두 테이블간의 관계는 1:M</a:t>
            </a:r>
            <a:endParaRPr lang="ko-KR" altLang="en-US" sz="1800" cap="none" dirty="0" smtClean="0" b="0" strike="noStrike">
              <a:latin typeface="Arial" charset="0"/>
              <a:ea typeface="Arial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1F3CB2-0CEE-4B2B-88C9-E512DCCC26AA}"/>
              </a:ext>
            </a:extLst>
          </p:cNvPr>
          <p:cNvSpPr txBox="1"/>
          <p:nvPr/>
        </p:nvSpPr>
        <p:spPr>
          <a:xfrm>
            <a:off x="3935730" y="2004695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임시직사원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B3B5B8-8568-4E9F-A135-FF8CB5762346}"/>
              </a:ext>
            </a:extLst>
          </p:cNvPr>
          <p:cNvSpPr txBox="1"/>
          <p:nvPr/>
        </p:nvSpPr>
        <p:spPr>
          <a:xfrm>
            <a:off x="3898265" y="4318000"/>
            <a:ext cx="219773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변경내역</a:t>
            </a:r>
            <a:r>
              <a:rPr lang="en-US" altLang="ko-KR" dirty="0"/>
              <a:t>(Job history)</a:t>
            </a:r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ED415F-164A-46E3-B68A-D0CE8ADFAE3D}"/>
              </a:ext>
            </a:extLst>
          </p:cNvPr>
          <p:cNvSpPr txBox="1"/>
          <p:nvPr/>
        </p:nvSpPr>
        <p:spPr>
          <a:xfrm>
            <a:off x="621030" y="3415665"/>
            <a:ext cx="500761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맑은 고딕" charset="0"/>
                <a:ea typeface="맑은 고딕" charset="0"/>
              </a:rPr>
              <a:t>받은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외부키만으로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기본키가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구성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" charset="0"/>
                <a:ea typeface="Arial" charset="0"/>
              </a:rPr>
              <a:t>두 </a:t>
            </a:r>
            <a:r>
              <a:rPr lang="en-US" altLang="ko-KR" dirty="0" err="1">
                <a:latin typeface="Arial" charset="0"/>
                <a:ea typeface="Arial" charset="0"/>
              </a:rPr>
              <a:t>테이블간의</a:t>
            </a:r>
            <a:r>
              <a:rPr lang="en-US" altLang="ko-KR" dirty="0">
                <a:latin typeface="Arial" charset="0"/>
                <a:ea typeface="Arial" charset="0"/>
              </a:rPr>
              <a:t> </a:t>
            </a:r>
            <a:r>
              <a:rPr lang="en-US" altLang="ko-KR" dirty="0" err="1">
                <a:latin typeface="Arial" charset="0"/>
                <a:ea typeface="Arial" charset="0"/>
              </a:rPr>
              <a:t>관계는</a:t>
            </a:r>
            <a:r>
              <a:rPr lang="en-US" altLang="ko-KR" dirty="0">
                <a:latin typeface="Arial" charset="0"/>
                <a:ea typeface="Arial" charset="0"/>
              </a:rPr>
              <a:t> 1:1</a:t>
            </a:r>
            <a:endParaRPr lang="ko-KR" altLang="en-US" dirty="0"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224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795" y="190500"/>
            <a:ext cx="2237105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A4FDC9DE-E0A0-479F-8F03-C2F7441AAABE}"/>
              </a:ext>
            </a:extLst>
          </p:cNvPr>
          <p:cNvSpPr txBox="1">
            <a:spLocks/>
          </p:cNvSpPr>
          <p:nvPr/>
        </p:nvSpPr>
        <p:spPr>
          <a:xfrm>
            <a:off x="608330" y="1570355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외부키를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받았지만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일반적인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속성으로만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사용하는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경우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sz="16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생성되는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대표적인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경우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sz="500" dirty="0">
              <a:latin typeface="맑은 고딕" charset="0"/>
              <a:ea typeface="맑은 고딕" charset="0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ko-KR" sz="2000" dirty="0" err="1">
                <a:latin typeface="+mn-ea"/>
              </a:rPr>
              <a:t>부모쪽에서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받은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반드시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필수가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아님</a:t>
            </a:r>
            <a:endParaRPr lang="ko-KR" altLang="en-US" sz="2000" dirty="0">
              <a:latin typeface="+mn-ea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ko-KR" sz="2000" dirty="0" err="1">
                <a:latin typeface="+mn-ea"/>
              </a:rPr>
              <a:t>관계된</a:t>
            </a:r>
            <a:r>
              <a:rPr lang="en-US" altLang="ko-KR" sz="2000" dirty="0">
                <a:latin typeface="+mn-ea"/>
              </a:rPr>
              <a:t> 두 </a:t>
            </a:r>
            <a:r>
              <a:rPr lang="en-US" altLang="ko-KR" sz="2000" dirty="0" err="1">
                <a:latin typeface="+mn-ea"/>
              </a:rPr>
              <a:t>테이블의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생명을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다르게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관리할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경우</a:t>
            </a:r>
            <a:r>
              <a:rPr lang="en-US" altLang="ko-KR" sz="2000" dirty="0">
                <a:latin typeface="+mn-ea"/>
              </a:rPr>
              <a:t>. </a:t>
            </a: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	-</a:t>
            </a:r>
            <a:r>
              <a:rPr lang="en-US" altLang="ko-KR" sz="2000" dirty="0" err="1">
                <a:latin typeface="+mn-ea"/>
              </a:rPr>
              <a:t>부모의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자식의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관계를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가지고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있지만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자식만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남겨두고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먼저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소멸</a:t>
            </a:r>
            <a:r>
              <a:rPr lang="en-US" altLang="ko-KR" sz="2000" dirty="0">
                <a:latin typeface="+mn-ea"/>
              </a:rPr>
              <a:t> 	될 수 </a:t>
            </a:r>
            <a:r>
              <a:rPr lang="en-US" altLang="ko-KR" sz="2000" dirty="0" err="1">
                <a:latin typeface="+mn-ea"/>
              </a:rPr>
              <a:t>있는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경우</a:t>
            </a:r>
            <a:endParaRPr lang="ko-KR" altLang="en-US" sz="2000" dirty="0">
              <a:latin typeface="+mn-ea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ko-KR" altLang="en-US" sz="2000" dirty="0">
              <a:latin typeface="+mn-ea"/>
            </a:endParaRP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3.	</a:t>
            </a:r>
            <a:r>
              <a:rPr lang="en-US" altLang="ko-KR" sz="2000" dirty="0" err="1">
                <a:latin typeface="+mn-ea"/>
              </a:rPr>
              <a:t>여러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개의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하나의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통합되어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표현되었는데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각각의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별도의</a:t>
            </a:r>
            <a:r>
              <a:rPr lang="en-US" altLang="ko-KR" sz="2000" dirty="0">
                <a:latin typeface="+mn-ea"/>
              </a:rPr>
              <a:t> 	</a:t>
            </a:r>
            <a:r>
              <a:rPr lang="en-US" altLang="ko-KR" sz="2000" dirty="0" err="1">
                <a:latin typeface="+mn-ea"/>
              </a:rPr>
              <a:t>관계를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가질때</a:t>
            </a:r>
            <a:endParaRPr lang="ko-KR" altLang="en-US" sz="2000" dirty="0">
              <a:latin typeface="+mn-ea"/>
            </a:endParaRP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4.	</a:t>
            </a:r>
            <a:r>
              <a:rPr lang="en-US" altLang="ko-KR" sz="2000" dirty="0" err="1">
                <a:latin typeface="+mn-ea"/>
              </a:rPr>
              <a:t>자식테이블에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기본키로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사용되어도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되지만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별도의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기본키를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생성하는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것이</a:t>
            </a:r>
            <a:r>
              <a:rPr lang="en-US" altLang="ko-KR" sz="2000" dirty="0">
                <a:latin typeface="+mn-ea"/>
              </a:rPr>
              <a:t> 더 	</a:t>
            </a:r>
            <a:r>
              <a:rPr lang="en-US" altLang="ko-KR" sz="2000" dirty="0" err="1">
                <a:latin typeface="+mn-ea"/>
              </a:rPr>
              <a:t>유리하다고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판단</a:t>
            </a:r>
            <a:r>
              <a:rPr lang="en-US" altLang="ko-KR" sz="2000" dirty="0">
                <a:latin typeface="+mn-ea"/>
              </a:rPr>
              <a:t> 될 때</a:t>
            </a:r>
            <a:endParaRPr lang="ko-KR" altLang="en-US" sz="2000" dirty="0">
              <a:latin typeface="+mn-ea"/>
            </a:endParaRPr>
          </a:p>
          <a:p>
            <a:pPr algn="ctr"/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8776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9F486E29-C082-41F3-B042-A655DCF20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274972"/>
              </p:ext>
            </p:extLst>
          </p:nvPr>
        </p:nvGraphicFramePr>
        <p:xfrm>
          <a:off x="568152" y="4509120"/>
          <a:ext cx="176666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66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5C6C33E6-5A36-405F-B28C-679653C1C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211498"/>
              </p:ext>
            </p:extLst>
          </p:nvPr>
        </p:nvGraphicFramePr>
        <p:xfrm>
          <a:off x="2487910" y="4492377"/>
          <a:ext cx="1340451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4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44022295-BBF6-4CBD-8221-8603BBD0C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062034"/>
              </p:ext>
            </p:extLst>
          </p:nvPr>
        </p:nvGraphicFramePr>
        <p:xfrm>
          <a:off x="3966542" y="4506516"/>
          <a:ext cx="1332727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27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FDC8FE6D-CEDD-43EC-BF1F-8EC0F5028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281394"/>
              </p:ext>
            </p:extLst>
          </p:nvPr>
        </p:nvGraphicFramePr>
        <p:xfrm>
          <a:off x="568152" y="2583191"/>
          <a:ext cx="175897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BE067FDF-0EE7-4957-90DB-85BD210FD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68478"/>
              </p:ext>
            </p:extLst>
          </p:nvPr>
        </p:nvGraphicFramePr>
        <p:xfrm>
          <a:off x="2487910" y="2583191"/>
          <a:ext cx="133461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701157F6-94E6-4DE1-AB1E-C89FA34AA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244618"/>
              </p:ext>
            </p:extLst>
          </p:nvPr>
        </p:nvGraphicFramePr>
        <p:xfrm>
          <a:off x="3966542" y="2583191"/>
          <a:ext cx="132692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9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7D1D351E-354C-45A8-A00D-0EFAF5EAF11C}"/>
              </a:ext>
            </a:extLst>
          </p:cNvPr>
          <p:cNvGraphicFramePr>
            <a:graphicFrameLocks noGrp="1"/>
          </p:cNvGraphicFramePr>
          <p:nvPr/>
        </p:nvGraphicFramePr>
        <p:xfrm>
          <a:off x="7461250" y="4279265"/>
          <a:ext cx="1871980" cy="1449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312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3045C6C5-D06C-4A39-AF11-19BB642F0559}"/>
              </a:ext>
            </a:extLst>
          </p:cNvPr>
          <p:cNvSpPr txBox="1"/>
          <p:nvPr/>
        </p:nvSpPr>
        <p:spPr>
          <a:xfrm>
            <a:off x="560705" y="225615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내방고객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8FB250-0F9D-43FE-87EF-333F1AC19412}"/>
              </a:ext>
            </a:extLst>
          </p:cNvPr>
          <p:cNvSpPr txBox="1"/>
          <p:nvPr/>
        </p:nvSpPr>
        <p:spPr>
          <a:xfrm>
            <a:off x="2487930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인터넷회원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1EBFD48-7827-4AB0-BB14-656C74534EE6}"/>
              </a:ext>
            </a:extLst>
          </p:cNvPr>
          <p:cNvSpPr txBox="1"/>
          <p:nvPr/>
        </p:nvSpPr>
        <p:spPr>
          <a:xfrm>
            <a:off x="3966845" y="227520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전화회원</a:t>
            </a:r>
          </a:p>
        </p:txBody>
      </p:sp>
      <p:sp>
        <p:nvSpPr>
          <p:cNvPr id="32" name="TextBox 31"/>
          <p:cNvSpPr txBox="1">
            <a:spLocks/>
          </p:cNvSpPr>
          <p:nvPr/>
        </p:nvSpPr>
        <p:spPr>
          <a:xfrm rot="0">
            <a:off x="596900" y="4203065"/>
            <a:ext cx="99187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방문접수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3" name="TextBox 32"/>
          <p:cNvSpPr txBox="1">
            <a:spLocks/>
          </p:cNvSpPr>
          <p:nvPr/>
        </p:nvSpPr>
        <p:spPr>
          <a:xfrm rot="0">
            <a:off x="2478405" y="4189095"/>
            <a:ext cx="113284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인터넷접수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4" name="TextBox 33"/>
          <p:cNvSpPr txBox="1">
            <a:spLocks/>
          </p:cNvSpPr>
          <p:nvPr/>
        </p:nvSpPr>
        <p:spPr>
          <a:xfrm rot="0">
            <a:off x="3966845" y="4207510"/>
            <a:ext cx="991870" cy="308610"/>
          </a:xfrm>
          <a:prstGeom prst="rect"/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cap="none" dirty="0" smtClean="0" b="0" strike="noStrike">
                <a:latin typeface="맑은 고딕" charset="0"/>
                <a:ea typeface="맑은 고딕" charset="0"/>
              </a:rPr>
              <a:t>전화접수</a:t>
            </a:r>
            <a:endParaRPr lang="ko-KR" altLang="en-US" sz="14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B72CAB8C-AE07-49DC-9F93-C8B206077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76947"/>
              </p:ext>
            </p:extLst>
          </p:nvPr>
        </p:nvGraphicFramePr>
        <p:xfrm>
          <a:off x="6240016" y="2583427"/>
          <a:ext cx="1413231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7E2796A8-D359-436C-811F-A1A0CA9BE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900248"/>
              </p:ext>
            </p:extLst>
          </p:nvPr>
        </p:nvGraphicFramePr>
        <p:xfrm>
          <a:off x="7761457" y="2583427"/>
          <a:ext cx="107228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22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B323909F-EAF8-4CA7-AC29-81606C9A9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897675"/>
              </p:ext>
            </p:extLst>
          </p:nvPr>
        </p:nvGraphicFramePr>
        <p:xfrm>
          <a:off x="8941951" y="2583427"/>
          <a:ext cx="106610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C615FA52-0827-467A-90DF-517F7F69D724}"/>
              </a:ext>
            </a:extLst>
          </p:cNvPr>
          <p:cNvSpPr txBox="1"/>
          <p:nvPr/>
        </p:nvSpPr>
        <p:spPr>
          <a:xfrm>
            <a:off x="6232525" y="225615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내방고객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F953AC-918E-4423-97FF-3645F98872E5}"/>
              </a:ext>
            </a:extLst>
          </p:cNvPr>
          <p:cNvSpPr txBox="1"/>
          <p:nvPr/>
        </p:nvSpPr>
        <p:spPr>
          <a:xfrm>
            <a:off x="7761605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인터넷회원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97CE3B6-EED3-46A3-8744-D945C5DD0BCD}"/>
              </a:ext>
            </a:extLst>
          </p:cNvPr>
          <p:cNvSpPr txBox="1"/>
          <p:nvPr/>
        </p:nvSpPr>
        <p:spPr>
          <a:xfrm>
            <a:off x="8942070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전화회원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E51323A-329D-4BC9-A496-95CB11BA061D}"/>
              </a:ext>
            </a:extLst>
          </p:cNvPr>
          <p:cNvCxnSpPr/>
          <p:nvPr/>
        </p:nvCxnSpPr>
        <p:spPr>
          <a:xfrm flipH="1">
            <a:off x="1482725" y="3569970"/>
            <a:ext cx="4445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20619F0-8694-4BDC-9011-91206CF129EF}"/>
              </a:ext>
            </a:extLst>
          </p:cNvPr>
          <p:cNvCxnSpPr/>
          <p:nvPr/>
        </p:nvCxnSpPr>
        <p:spPr>
          <a:xfrm>
            <a:off x="4584065" y="3569970"/>
            <a:ext cx="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AE2863A-D284-4652-963C-B161B9A0EC6C}"/>
              </a:ext>
            </a:extLst>
          </p:cNvPr>
          <p:cNvCxnSpPr>
            <a:endCxn id="23" idx="0"/>
          </p:cNvCxnSpPr>
          <p:nvPr/>
        </p:nvCxnSpPr>
        <p:spPr>
          <a:xfrm>
            <a:off x="3143885" y="3569970"/>
            <a:ext cx="14605" cy="922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DDE1320-F3BE-4431-B773-B9ED111BAAFA}"/>
              </a:ext>
            </a:extLst>
          </p:cNvPr>
          <p:cNvSpPr txBox="1"/>
          <p:nvPr/>
        </p:nvSpPr>
        <p:spPr>
          <a:xfrm>
            <a:off x="476250" y="1546225"/>
            <a:ext cx="7392670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여러 개의 테이블이 하나의 테이블로 통합되어 표현되었지만 각각의 부모테이블과 별도의 관계를 </a:t>
            </a:r>
            <a:r>
              <a:rPr lang="ko-KR" altLang="en-US" sz="2000" dirty="0" err="1"/>
              <a:t>가질때</a:t>
            </a:r>
            <a:endParaRPr lang="en-US" altLang="ko-KR" sz="2000" dirty="0"/>
          </a:p>
        </p:txBody>
      </p: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80195307-F8B3-4B22-A413-C5417D90C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918935"/>
              </p:ext>
            </p:extLst>
          </p:nvPr>
        </p:nvGraphicFramePr>
        <p:xfrm>
          <a:off x="1520737" y="3429000"/>
          <a:ext cx="1926069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사번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" name="텍스트 상자 5">
            <a:extLst>
              <a:ext uri="{FF2B5EF4-FFF2-40B4-BE49-F238E27FC236}">
                <a16:creationId xmlns:a16="http://schemas.microsoft.com/office/drawing/2014/main" id="{E30D7784-8AD2-435F-9C4C-E531A65676C6}"/>
              </a:ext>
            </a:extLst>
          </p:cNvPr>
          <p:cNvSpPr txBox="1">
            <a:spLocks/>
          </p:cNvSpPr>
          <p:nvPr/>
        </p:nvSpPr>
        <p:spPr>
          <a:xfrm>
            <a:off x="1520190" y="3073400"/>
            <a:ext cx="92011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02C659E0-287F-4E23-9BE3-8E2220186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302160"/>
              </p:ext>
            </p:extLst>
          </p:nvPr>
        </p:nvGraphicFramePr>
        <p:xfrm>
          <a:off x="5004778" y="3429104"/>
          <a:ext cx="2132330" cy="982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214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계약번호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계약사원 사번(FK)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텍스트 상자 7">
            <a:extLst>
              <a:ext uri="{FF2B5EF4-FFF2-40B4-BE49-F238E27FC236}">
                <a16:creationId xmlns:a16="http://schemas.microsoft.com/office/drawing/2014/main" id="{6E5B2688-4C1D-416C-A023-3B5DC8F5253B}"/>
              </a:ext>
            </a:extLst>
          </p:cNvPr>
          <p:cNvSpPr txBox="1">
            <a:spLocks/>
          </p:cNvSpPr>
          <p:nvPr/>
        </p:nvSpPr>
        <p:spPr>
          <a:xfrm>
            <a:off x="4959350" y="3084830"/>
            <a:ext cx="2672715" cy="3708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 b="0" strike="noStrike" cap="none" dirty="0">
                <a:latin typeface="맑은 고딕" charset="0"/>
                <a:ea typeface="맑은 고딕" charset="0"/>
              </a:rPr>
              <a:t>계약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6F9CDF3C-8047-43B6-BE69-E7C795ACF7AB}"/>
              </a:ext>
            </a:extLst>
          </p:cNvPr>
          <p:cNvCxnSpPr/>
          <p:nvPr/>
        </p:nvCxnSpPr>
        <p:spPr>
          <a:xfrm>
            <a:off x="3447415" y="4036060"/>
            <a:ext cx="15525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6871B95-1BD7-4D9B-9D5C-1061730F4C87}"/>
              </a:ext>
            </a:extLst>
          </p:cNvPr>
          <p:cNvSpPr txBox="1"/>
          <p:nvPr/>
        </p:nvSpPr>
        <p:spPr>
          <a:xfrm>
            <a:off x="476250" y="1936750"/>
            <a:ext cx="9939655" cy="70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err="1"/>
              <a:t>여러가지</a:t>
            </a:r>
            <a:r>
              <a:rPr lang="ko-KR" altLang="en-US" sz="2000" dirty="0"/>
              <a:t> 이유에서 계약번호로만 </a:t>
            </a:r>
            <a:r>
              <a:rPr lang="ko-KR" altLang="en-US" sz="2000" dirty="0" err="1"/>
              <a:t>기본키를</a:t>
            </a:r>
            <a:r>
              <a:rPr lang="ko-KR" altLang="en-US" sz="2000" dirty="0"/>
              <a:t> 구성하는 것이 더 효율적이라고 판단되어 </a:t>
            </a:r>
            <a:r>
              <a:rPr lang="ko-KR" altLang="en-US" sz="2000" dirty="0" err="1"/>
              <a:t>비식별자</a:t>
            </a:r>
            <a:r>
              <a:rPr lang="ko-KR" altLang="en-US" sz="2000" dirty="0"/>
              <a:t> 관계로 구성</a:t>
            </a:r>
            <a:endParaRPr lang="en-US" altLang="ko-KR" sz="2000" dirty="0"/>
          </a:p>
        </p:txBody>
      </p:sp>
      <p:sp>
        <p:nvSpPr>
          <p:cNvPr id="51" name="テキスト ボックス 2">
            <a:extLst>
              <a:ext uri="{FF2B5EF4-FFF2-40B4-BE49-F238E27FC236}">
                <a16:creationId xmlns:a16="http://schemas.microsoft.com/office/drawing/2014/main" id="{617B604D-A18C-46CF-B1FB-C6F65F351981}"/>
              </a:ext>
            </a:extLst>
          </p:cNvPr>
          <p:cNvSpPr txBox="1"/>
          <p:nvPr/>
        </p:nvSpPr>
        <p:spPr>
          <a:xfrm>
            <a:off x="1661795" y="190500"/>
            <a:ext cx="2236470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81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3378200" cy="101473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3. 문제점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552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060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식별로만 설정할 경우의 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51" name="내용 개체 틀 2">
            <a:extLst>
              <a:ext uri="{FF2B5EF4-FFF2-40B4-BE49-F238E27FC236}">
                <a16:creationId xmlns:a16="http://schemas.microsoft.com/office/drawing/2014/main" id="{4A0B7221-406A-4DD4-A6C4-0343AB6379DB}"/>
              </a:ext>
            </a:extLst>
          </p:cNvPr>
          <p:cNvSpPr txBox="1">
            <a:spLocks/>
          </p:cNvSpPr>
          <p:nvPr/>
        </p:nvSpPr>
        <p:spPr>
          <a:xfrm>
            <a:off x="609600" y="162814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흐름이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길어질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수록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기본키의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늘어나게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된다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C0DC4B04-F181-4BFB-A715-CC30ED368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136278"/>
              </p:ext>
            </p:extLst>
          </p:nvPr>
        </p:nvGraphicFramePr>
        <p:xfrm>
          <a:off x="801370" y="3355780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456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284614C0-6B6A-4DAB-9666-1232DC429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3165"/>
              </p:ext>
            </p:extLst>
          </p:nvPr>
        </p:nvGraphicFramePr>
        <p:xfrm>
          <a:off x="2495550" y="3359590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0142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950DEAB5-BBD0-498C-8E66-F9C45238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871894"/>
              </p:ext>
            </p:extLst>
          </p:nvPr>
        </p:nvGraphicFramePr>
        <p:xfrm>
          <a:off x="4274820" y="3380545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7828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5" name="텍스트 상자 6">
            <a:extLst>
              <a:ext uri="{FF2B5EF4-FFF2-40B4-BE49-F238E27FC236}">
                <a16:creationId xmlns:a16="http://schemas.microsoft.com/office/drawing/2014/main" id="{CDFE9CA2-B47F-4B13-97FD-66A2A2EBA2B8}"/>
              </a:ext>
            </a:extLst>
          </p:cNvPr>
          <p:cNvSpPr txBox="1">
            <a:spLocks/>
          </p:cNvSpPr>
          <p:nvPr/>
        </p:nvSpPr>
        <p:spPr>
          <a:xfrm>
            <a:off x="6301105" y="2834640"/>
            <a:ext cx="5089525" cy="283273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1:M 관계를 식별자로만 설정한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	</a:t>
            </a: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	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기본키속성이 최소+1씩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계속적으로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증가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ko-KR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	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증가된 기본키속성으로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인해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	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개발자에게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복잡성과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오류가능성을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유발시킨다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.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58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18135" y="1643380"/>
          <a:ext cx="1306830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83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속성1(PK)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속성1-1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속성1-2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속성1-3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속성1-4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884045" y="1652905"/>
          <a:ext cx="126809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09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속성2(PK)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속성2-1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속성2-2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속성2-3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속성2-4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3429635" y="1665605"/>
          <a:ext cx="117856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856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속성3(PK)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속성3-1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속성3-2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속성3-3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속성3-4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4810760" y="1676400"/>
          <a:ext cx="1369060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9060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속성4(PK)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속성4-1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속성4-2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속성4-3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속성4-4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398260" y="1644650"/>
          <a:ext cx="131762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762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속성5(PK)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47828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속성5-1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속성5-2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속성5-3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속성5-4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비식별로만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설정할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경우의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문제점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09E8290B-93B0-4DA1-AC39-F8EBC0454343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하나의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이루어진다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.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5451EC42-2AAC-4C3C-A68A-156DBBE45477}"/>
              </a:ext>
            </a:extLst>
          </p:cNvPr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2314FD56-C5BA-4CB1-82B3-639E44EA090E}"/>
              </a:ext>
            </a:extLst>
          </p:cNvPr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0AC34D3A-65B9-43DD-8629-7C580106D5B8}"/>
              </a:ext>
            </a:extLst>
          </p:cNvPr>
          <p:cNvGraphicFramePr>
            <a:graphicFrameLocks noGrp="1"/>
          </p:cNvGraphicFramePr>
          <p:nvPr/>
        </p:nvGraphicFramePr>
        <p:xfrm>
          <a:off x="1355725" y="409448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/>
        </p:nvGraphicFramePr>
        <p:xfrm>
          <a:off x="3408680" y="4081145"/>
          <a:ext cx="2328545" cy="13150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944245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3" name="텍스트 상자 7">
            <a:extLst>
              <a:ext uri="{FF2B5EF4-FFF2-40B4-BE49-F238E27FC236}">
                <a16:creationId xmlns:a16="http://schemas.microsoft.com/office/drawing/2014/main" id="{0253C062-1499-46E9-B7E7-EFBA0044DEBA}"/>
              </a:ext>
            </a:extLst>
          </p:cNvPr>
          <p:cNvSpPr txBox="1">
            <a:spLocks/>
          </p:cNvSpPr>
          <p:nvPr/>
        </p:nvSpPr>
        <p:spPr>
          <a:xfrm>
            <a:off x="6181725" y="2851150"/>
            <a:ext cx="5311140" cy="22447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748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349250" y="2908935"/>
          <a:ext cx="1715135" cy="759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5135"/>
              </a:tblGrid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2144395" y="2918460"/>
          <a:ext cx="175895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950"/>
              </a:tblGrid>
              <a:tr h="64770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/>
        </p:nvGraphicFramePr>
        <p:xfrm>
          <a:off x="4015105" y="2909570"/>
          <a:ext cx="1936750" cy="2125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6750"/>
              </a:tblGrid>
              <a:tr h="92456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6207760" y="2992755"/>
          <a:ext cx="223710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7105"/>
              </a:tblGrid>
              <a:tr h="120142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647700">
                <a:tc>
                  <a:txBody>
                    <a:bodyPr/>
                    <a:lstStyle/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118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식별과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비식별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모델링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AA92313-E225-47D3-B203-157287ABF8E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8000" eaLnBrk="0"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기본적으로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식별자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관계로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연결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defTabSz="508000" eaLnBrk="0"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몇가지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조건을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생각하며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조정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5078AF8-0B67-41BF-89B3-77DEEABD9A67}"/>
              </a:ext>
            </a:extLst>
          </p:cNvPr>
          <p:cNvGrpSpPr/>
          <p:nvPr/>
        </p:nvGrpSpPr>
        <p:grpSpPr>
          <a:xfrm>
            <a:off x="1603375" y="3052445"/>
            <a:ext cx="8063230" cy="2263140"/>
            <a:chOff x="1603375" y="3052445"/>
            <a:chExt cx="8063230" cy="2263140"/>
          </a:xfrm>
        </p:grpSpPr>
        <p:sp>
          <p:nvSpPr>
            <p:cNvPr id="19" name="도형 3">
              <a:extLst>
                <a:ext uri="{FF2B5EF4-FFF2-40B4-BE49-F238E27FC236}">
                  <a16:creationId xmlns:a16="http://schemas.microsoft.com/office/drawing/2014/main" id="{23DF92F3-A314-4FCE-ADB3-26D4F2D75A20}"/>
                </a:ext>
              </a:extLst>
            </p:cNvPr>
            <p:cNvSpPr>
              <a:spLocks/>
            </p:cNvSpPr>
            <p:nvPr/>
          </p:nvSpPr>
          <p:spPr>
            <a:xfrm>
              <a:off x="1603375" y="3236595"/>
              <a:ext cx="1271905" cy="523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관계분석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4">
              <a:extLst>
                <a:ext uri="{FF2B5EF4-FFF2-40B4-BE49-F238E27FC236}">
                  <a16:creationId xmlns:a16="http://schemas.microsoft.com/office/drawing/2014/main" id="{C024E532-FED5-4C65-A64C-AAEF6BE5C508}"/>
                </a:ext>
              </a:extLst>
            </p:cNvPr>
            <p:cNvSpPr>
              <a:spLocks/>
            </p:cNvSpPr>
            <p:nvPr/>
          </p:nvSpPr>
          <p:spPr>
            <a:xfrm>
              <a:off x="3766185" y="3224530"/>
              <a:ext cx="1271905" cy="5365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관계의 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강/약 분석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5">
              <a:extLst>
                <a:ext uri="{FF2B5EF4-FFF2-40B4-BE49-F238E27FC236}">
                  <a16:creationId xmlns:a16="http://schemas.microsoft.com/office/drawing/2014/main" id="{ABD3616F-CD73-41D6-AA85-062B545FAE16}"/>
                </a:ext>
              </a:extLst>
            </p:cNvPr>
            <p:cNvSpPr>
              <a:spLocks/>
            </p:cNvSpPr>
            <p:nvPr/>
          </p:nvSpPr>
          <p:spPr>
            <a:xfrm>
              <a:off x="5904230" y="3056890"/>
              <a:ext cx="1241425" cy="8705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하위 테이블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독립 기본키 필요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6">
              <a:extLst>
                <a:ext uri="{FF2B5EF4-FFF2-40B4-BE49-F238E27FC236}">
                  <a16:creationId xmlns:a16="http://schemas.microsoft.com/office/drawing/2014/main" id="{BB667D97-E4B9-467E-B561-7153B1D630F5}"/>
                </a:ext>
              </a:extLst>
            </p:cNvPr>
            <p:cNvSpPr>
              <a:spLocks/>
            </p:cNvSpPr>
            <p:nvPr/>
          </p:nvSpPr>
          <p:spPr>
            <a:xfrm>
              <a:off x="7996555" y="3052445"/>
              <a:ext cx="1670685" cy="8705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SQL 복잡도 증가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개발 생산성 저하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7">
              <a:extLst>
                <a:ext uri="{FF2B5EF4-FFF2-40B4-BE49-F238E27FC236}">
                  <a16:creationId xmlns:a16="http://schemas.microsoft.com/office/drawing/2014/main" id="{68446D95-E24E-48D6-B023-0B41C7F86C66}"/>
                </a:ext>
              </a:extLst>
            </p:cNvPr>
            <p:cNvSpPr>
              <a:spLocks/>
            </p:cNvSpPr>
            <p:nvPr/>
          </p:nvSpPr>
          <p:spPr>
            <a:xfrm>
              <a:off x="1604010" y="4747895"/>
              <a:ext cx="8057515" cy="5683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비식별자 관계 설정 고려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cxnSp>
          <p:nvCxnSpPr>
            <p:cNvPr id="24" name="도형 8">
              <a:extLst>
                <a:ext uri="{FF2B5EF4-FFF2-40B4-BE49-F238E27FC236}">
                  <a16:creationId xmlns:a16="http://schemas.microsoft.com/office/drawing/2014/main" id="{9F863E92-7EA4-4F96-ADCD-5541910EA3CE}"/>
                </a:ext>
              </a:extLst>
            </p:cNvPr>
            <p:cNvCxnSpPr/>
            <p:nvPr/>
          </p:nvCxnSpPr>
          <p:spPr>
            <a:xfrm flipV="1">
              <a:off x="2874010" y="3491865"/>
              <a:ext cx="893445" cy="698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도형 9">
              <a:extLst>
                <a:ext uri="{FF2B5EF4-FFF2-40B4-BE49-F238E27FC236}">
                  <a16:creationId xmlns:a16="http://schemas.microsoft.com/office/drawing/2014/main" id="{0002E550-E6A1-4934-8390-E5A233F95710}"/>
                </a:ext>
              </a:extLst>
            </p:cNvPr>
            <p:cNvCxnSpPr/>
            <p:nvPr/>
          </p:nvCxnSpPr>
          <p:spPr>
            <a:xfrm flipV="1">
              <a:off x="5036185" y="3491230"/>
              <a:ext cx="869315" cy="190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도형 10">
              <a:extLst>
                <a:ext uri="{FF2B5EF4-FFF2-40B4-BE49-F238E27FC236}">
                  <a16:creationId xmlns:a16="http://schemas.microsoft.com/office/drawing/2014/main" id="{0847E784-77F2-46E7-94C0-BFCFAB500863}"/>
                </a:ext>
              </a:extLst>
            </p:cNvPr>
            <p:cNvCxnSpPr/>
            <p:nvPr/>
          </p:nvCxnSpPr>
          <p:spPr>
            <a:xfrm flipV="1">
              <a:off x="7143750" y="3486785"/>
              <a:ext cx="854075" cy="571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도형 11">
              <a:extLst>
                <a:ext uri="{FF2B5EF4-FFF2-40B4-BE49-F238E27FC236}">
                  <a16:creationId xmlns:a16="http://schemas.microsoft.com/office/drawing/2014/main" id="{5A0A5890-A808-4CBC-8DD1-7A2326202368}"/>
                </a:ext>
              </a:extLst>
            </p:cNvPr>
            <p:cNvCxnSpPr/>
            <p:nvPr/>
          </p:nvCxnSpPr>
          <p:spPr>
            <a:xfrm flipH="1">
              <a:off x="2223770" y="3759200"/>
              <a:ext cx="15875" cy="98615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12">
              <a:extLst>
                <a:ext uri="{FF2B5EF4-FFF2-40B4-BE49-F238E27FC236}">
                  <a16:creationId xmlns:a16="http://schemas.microsoft.com/office/drawing/2014/main" id="{6DF52EA2-3E6D-4CC8-A23D-6CC7AFC322C0}"/>
                </a:ext>
              </a:extLst>
            </p:cNvPr>
            <p:cNvCxnSpPr/>
            <p:nvPr/>
          </p:nvCxnSpPr>
          <p:spPr>
            <a:xfrm>
              <a:off x="4401185" y="3759200"/>
              <a:ext cx="1905" cy="97853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13">
              <a:extLst>
                <a:ext uri="{FF2B5EF4-FFF2-40B4-BE49-F238E27FC236}">
                  <a16:creationId xmlns:a16="http://schemas.microsoft.com/office/drawing/2014/main" id="{89959B3A-00BF-4F8E-939B-775C80657BD5}"/>
                </a:ext>
              </a:extLst>
            </p:cNvPr>
            <p:cNvCxnSpPr/>
            <p:nvPr/>
          </p:nvCxnSpPr>
          <p:spPr>
            <a:xfrm>
              <a:off x="6523990" y="3926205"/>
              <a:ext cx="1905" cy="82613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14">
              <a:extLst>
                <a:ext uri="{FF2B5EF4-FFF2-40B4-BE49-F238E27FC236}">
                  <a16:creationId xmlns:a16="http://schemas.microsoft.com/office/drawing/2014/main" id="{9E0DA07E-B470-4567-A34A-A77914B183DA}"/>
                </a:ext>
              </a:extLst>
            </p:cNvPr>
            <p:cNvCxnSpPr/>
            <p:nvPr/>
          </p:nvCxnSpPr>
          <p:spPr>
            <a:xfrm>
              <a:off x="8830945" y="3921760"/>
              <a:ext cx="1905" cy="80200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텍스트 상자 16">
            <a:extLst>
              <a:ext uri="{FF2B5EF4-FFF2-40B4-BE49-F238E27FC236}">
                <a16:creationId xmlns:a16="http://schemas.microsoft.com/office/drawing/2014/main" id="{AA595CD3-5D9E-46FD-BF0D-8421EFEB9306}"/>
              </a:ext>
            </a:extLst>
          </p:cNvPr>
          <p:cNvSpPr txBox="1">
            <a:spLocks/>
          </p:cNvSpPr>
          <p:nvPr/>
        </p:nvSpPr>
        <p:spPr>
          <a:xfrm>
            <a:off x="3948430" y="4081145"/>
            <a:ext cx="85852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약한 관계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8" name="텍스트 상자 17">
            <a:extLst>
              <a:ext uri="{FF2B5EF4-FFF2-40B4-BE49-F238E27FC236}">
                <a16:creationId xmlns:a16="http://schemas.microsoft.com/office/drawing/2014/main" id="{2CCC5ACE-10EF-490F-887A-24A5184E5DAF}"/>
              </a:ext>
            </a:extLst>
          </p:cNvPr>
          <p:cNvSpPr txBox="1">
            <a:spLocks/>
          </p:cNvSpPr>
          <p:nvPr/>
        </p:nvSpPr>
        <p:spPr>
          <a:xfrm>
            <a:off x="6069330" y="4084320"/>
            <a:ext cx="138176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독립 기본키 구성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9" name="텍스트 상자 18">
            <a:extLst>
              <a:ext uri="{FF2B5EF4-FFF2-40B4-BE49-F238E27FC236}">
                <a16:creationId xmlns:a16="http://schemas.microsoft.com/office/drawing/2014/main" id="{F9D3C658-CF77-4B2A-84B9-228C6E6995B8}"/>
              </a:ext>
            </a:extLst>
          </p:cNvPr>
          <p:cNvSpPr txBox="1">
            <a:spLocks/>
          </p:cNvSpPr>
          <p:nvPr/>
        </p:nvSpPr>
        <p:spPr>
          <a:xfrm>
            <a:off x="8277860" y="4078605"/>
            <a:ext cx="161036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기본키 속성 단순화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211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30275" y="232410"/>
            <a:ext cx="1135380" cy="646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목차</a:t>
            </a:r>
            <a:endParaRPr kumimoji="1" lang="en-US" altLang="ko-KR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1351280" y="2795270"/>
            <a:ext cx="3360420" cy="882650"/>
            <a:chOff x="1351280" y="2795270"/>
            <a:chExt cx="3360420" cy="882650"/>
          </a:xfrm>
        </p:grpSpPr>
        <p:sp>
          <p:nvSpPr>
            <p:cNvPr id="34" name="正方形/長方形 33"/>
            <p:cNvSpPr>
              <a:spLocks/>
            </p:cNvSpPr>
            <p:nvPr/>
          </p:nvSpPr>
          <p:spPr>
            <a:xfrm rot="0">
              <a:off x="1351280" y="2795270"/>
              <a:ext cx="800100" cy="883285"/>
            </a:xfrm>
            <a:prstGeom prst="rect"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2270125" y="2965450"/>
              <a:ext cx="2441575" cy="521970"/>
              <a:chOff x="2270125" y="2965450"/>
              <a:chExt cx="2441575" cy="521970"/>
            </a:xfrm>
          </p:grpSpPr>
          <p:sp>
            <p:nvSpPr>
              <p:cNvPr id="36" name="テキスト ボックス 35"/>
              <p:cNvSpPr txBox="1">
                <a:spLocks/>
              </p:cNvSpPr>
              <p:nvPr/>
            </p:nvSpPr>
            <p:spPr>
              <a:xfrm rot="0">
                <a:off x="2270125" y="2965450"/>
                <a:ext cx="2441575" cy="522605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식별과 비식별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1351280" y="3745865"/>
            <a:ext cx="2282825" cy="882650"/>
            <a:chOff x="1351280" y="3745865"/>
            <a:chExt cx="2282825" cy="882650"/>
          </a:xfrm>
        </p:grpSpPr>
        <p:sp>
          <p:nvSpPr>
            <p:cNvPr id="39" name="正方形/長方形 38"/>
            <p:cNvSpPr/>
            <p:nvPr/>
          </p:nvSpPr>
          <p:spPr>
            <a:xfrm>
              <a:off x="1351280" y="3745865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2270125" y="3831590"/>
              <a:ext cx="1363980" cy="714375"/>
              <a:chOff x="2270125" y="3831590"/>
              <a:chExt cx="1363980" cy="714375"/>
            </a:xfrm>
          </p:grpSpPr>
          <p:sp>
            <p:nvSpPr>
              <p:cNvPr id="41" name="テキスト ボックス 40"/>
              <p:cNvSpPr txBox="1">
                <a:spLocks/>
              </p:cNvSpPr>
              <p:nvPr/>
            </p:nvSpPr>
            <p:spPr>
              <a:xfrm rot="0">
                <a:off x="2270125" y="3831590"/>
                <a:ext cx="1363980" cy="715010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문제점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1351280" y="4696460"/>
            <a:ext cx="3512185" cy="882650"/>
            <a:chOff x="1351280" y="4696460"/>
            <a:chExt cx="3512185" cy="882650"/>
          </a:xfrm>
        </p:grpSpPr>
        <p:sp>
          <p:nvSpPr>
            <p:cNvPr id="44" name="正方形/長方形 43"/>
            <p:cNvSpPr/>
            <p:nvPr/>
          </p:nvSpPr>
          <p:spPr>
            <a:xfrm>
              <a:off x="1351280" y="4696460"/>
              <a:ext cx="799465" cy="88265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2280285" y="4771390"/>
              <a:ext cx="2583180" cy="714375"/>
              <a:chOff x="2280285" y="4771390"/>
              <a:chExt cx="2583180" cy="714375"/>
            </a:xfrm>
          </p:grpSpPr>
          <p:sp>
            <p:nvSpPr>
              <p:cNvPr id="46" name="テキスト ボックス 45"/>
              <p:cNvSpPr txBox="1">
                <a:spLocks/>
              </p:cNvSpPr>
              <p:nvPr/>
            </p:nvSpPr>
            <p:spPr>
              <a:xfrm rot="0">
                <a:off x="2280285" y="4771390"/>
                <a:ext cx="2583180" cy="715010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정리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및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charset="0"/>
                    <a:ea typeface="Century Gothic" charset="0"/>
                  </a:rPr>
                  <a:t> </a:t>
                </a: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요약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589405" y="18522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572895" y="281876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569085" y="375793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565275" y="4722495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3" name="グループ化 32">
            <a:extLst>
              <a:ext uri="{FF2B5EF4-FFF2-40B4-BE49-F238E27FC236}">
                <a16:creationId xmlns:a16="http://schemas.microsoft.com/office/drawing/2014/main" id="{FF4327DB-FA9B-4D6F-BB04-65492A14C607}"/>
              </a:ext>
            </a:extLst>
          </p:cNvPr>
          <p:cNvGrpSpPr/>
          <p:nvPr/>
        </p:nvGrpSpPr>
        <p:grpSpPr>
          <a:xfrm>
            <a:off x="1351280" y="1808480"/>
            <a:ext cx="2849880" cy="882650"/>
            <a:chOff x="1351280" y="1808480"/>
            <a:chExt cx="2849880" cy="882650"/>
          </a:xfrm>
        </p:grpSpPr>
        <p:sp>
          <p:nvSpPr>
            <p:cNvPr id="64" name="正方形/長方形 33"/>
            <p:cNvSpPr>
              <a:spLocks/>
            </p:cNvSpPr>
            <p:nvPr/>
          </p:nvSpPr>
          <p:spPr>
            <a:xfrm rot="0">
              <a:off x="1351280" y="1808480"/>
              <a:ext cx="800100" cy="883285"/>
            </a:xfrm>
            <a:prstGeom prst="rect"/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65" name="グループ化 34">
              <a:extLst>
                <a:ext uri="{FF2B5EF4-FFF2-40B4-BE49-F238E27FC236}">
                  <a16:creationId xmlns:a16="http://schemas.microsoft.com/office/drawing/2014/main" id="{B67CA18F-89A0-40FE-AAAF-CA39915031C0}"/>
                </a:ext>
              </a:extLst>
            </p:cNvPr>
            <p:cNvGrpSpPr/>
            <p:nvPr/>
          </p:nvGrpSpPr>
          <p:grpSpPr>
            <a:xfrm>
              <a:off x="2280285" y="1978660"/>
              <a:ext cx="1920875" cy="521970"/>
              <a:chOff x="2280285" y="1978660"/>
              <a:chExt cx="1920875" cy="521970"/>
            </a:xfrm>
          </p:grpSpPr>
          <p:sp>
            <p:nvSpPr>
              <p:cNvPr id="66" name="テキスト ボックス 35"/>
              <p:cNvSpPr txBox="1">
                <a:spLocks/>
              </p:cNvSpPr>
              <p:nvPr/>
            </p:nvSpPr>
            <p:spPr>
              <a:xfrm rot="0">
                <a:off x="2280285" y="1978660"/>
                <a:ext cx="1920875" cy="522605"/>
              </a:xfrm>
              <a:prstGeom prst="rect"/>
              <a:noFill/>
            </p:spPr>
            <p:txBody>
              <a:bodyPr wrap="none" lIns="91440" tIns="45720" rIns="91440" bIns="45720" numCol="1" vert="horz" anchor="t">
                <a:spAutoFit/>
              </a:bodyPr>
              <a:lstStyle/>
              <a:p>
                <a:pPr marL="0" indent="0" algn="l" fontAlgn="auto" defTabSz="914400" eaLnBrk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FontTx/>
                  <a:buNone/>
                </a:pPr>
                <a:r>
                  <a:rPr lang="en-US" altLang="ko-KR" sz="2800" cap="none" spc="300" dirty="0" smtClean="0" b="0" strike="noStrike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맑은 고딕" charset="0"/>
                    <a:ea typeface="맑은 고딕" charset="0"/>
                  </a:rPr>
                  <a:t>용어 정리</a:t>
                </a:r>
                <a:endParaRPr lang="ko-KR" altLang="en-US" sz="2800" cap="none" dirty="0" smtClean="0" b="0" strike="noStrike">
                  <a:solidFill>
                    <a:schemeClr val="tx1">
                      <a:lumMod val="75000"/>
                      <a:lumOff val="25000"/>
                    </a:schemeClr>
                  </a:solidFill>
                  <a:latin typeface="맑은 고딕" charset="0"/>
                  <a:ea typeface="맑은 고딕" charset="0"/>
                </a:endParaRPr>
              </a:p>
            </p:txBody>
          </p:sp>
        </p:grpSp>
      </p:grpSp>
      <p:sp>
        <p:nvSpPr>
          <p:cNvPr id="73" name="テキスト ボックス 52">
            <a:extLst>
              <a:ext uri="{FF2B5EF4-FFF2-40B4-BE49-F238E27FC236}">
                <a16:creationId xmlns:a16="http://schemas.microsoft.com/office/drawing/2014/main" id="{3C7C2369-A15D-44C7-B00D-E31E1D49CD1D}"/>
              </a:ext>
            </a:extLst>
          </p:cNvPr>
          <p:cNvSpPr txBox="1"/>
          <p:nvPr/>
        </p:nvSpPr>
        <p:spPr>
          <a:xfrm>
            <a:off x="1569085" y="1832610"/>
            <a:ext cx="683260" cy="769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2616200" cy="101473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4. 정리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2475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054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정리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C126FD53-4569-4633-BC1C-887567E66B57}"/>
              </a:ext>
            </a:extLst>
          </p:cNvPr>
          <p:cNvGraphicFramePr>
            <a:graphicFrameLocks noGrp="1"/>
          </p:cNvGraphicFramePr>
          <p:nvPr/>
        </p:nvGraphicFramePr>
        <p:xfrm>
          <a:off x="934720" y="2357755"/>
          <a:ext cx="9532620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92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25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07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식별자 관계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비식별자 관계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목적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강한 연결관계 표현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약한 연결관계 표현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받는쪽 기본키 영향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 구성에 포함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일반 속성에 포함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표기법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실선 표현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점선 표현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864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0" name="그림 29">
            <a:extLst>
              <a:ext uri="{FF2B5EF4-FFF2-40B4-BE49-F238E27FC236}">
                <a16:creationId xmlns:a16="http://schemas.microsoft.com/office/drawing/2014/main" id="{A0D85B3A-4B7D-4FEA-9711-5B54507C08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940" y="3933190"/>
            <a:ext cx="8325485" cy="15817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2138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大かっこ 3"/>
          <p:cNvSpPr/>
          <p:nvPr/>
        </p:nvSpPr>
        <p:spPr>
          <a:xfrm>
            <a:off x="1600200" y="188722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D68A65-9F03-4049-88B5-4F2F2BEB9157}"/>
              </a:ext>
            </a:extLst>
          </p:cNvPr>
          <p:cNvSpPr/>
          <p:nvPr/>
        </p:nvSpPr>
        <p:spPr>
          <a:xfrm>
            <a:off x="2254250" y="3249295"/>
            <a:ext cx="7804150" cy="1108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http://www.dbguide.net/db.db?cmd=view&amp;boardUid=148182&amp;boardConfigUid=9&amp;categoryUid=216&amp;boardIdx=132&amp;boardStep=1</a:t>
            </a:r>
            <a:endParaRPr lang="ko-KR" alt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95A047D-3D05-4EC0-81A1-64498DABB78B}"/>
              </a:ext>
            </a:extLst>
          </p:cNvPr>
          <p:cNvSpPr/>
          <p:nvPr/>
        </p:nvSpPr>
        <p:spPr>
          <a:xfrm>
            <a:off x="2254250" y="2464435"/>
            <a:ext cx="6096000" cy="52324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참고 자료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543935" y="2705735"/>
            <a:ext cx="5104765" cy="1446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3" name="テキスト ボックス 2"/>
            <p:cNvSpPr txBox="1">
              <a:spLocks/>
            </p:cNvSpPr>
            <p:nvPr/>
          </p:nvSpPr>
          <p:spPr>
            <a:xfrm rot="0">
              <a:off x="400050" y="1028700"/>
              <a:ext cx="3985895" cy="922655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54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1. </a:t>
              </a:r>
              <a:r>
                <a:rPr lang="en-US" altLang="ko-KR" sz="5400" cap="none" dirty="0" smtClean="0" b="0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용어 정리</a:t>
              </a:r>
              <a:endParaRPr lang="ko-KR" altLang="en-US" sz="54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2044065"/>
              <a:ext cx="824230" cy="70866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4000" cap="none" dirty="0" smtClean="0" b="0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11734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관계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6096000" y="1974215"/>
            <a:ext cx="5294630" cy="3719830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RDBMS</a:t>
            </a:r>
            <a:r>
              <a:rPr lang="en-US" altLang="ko-KR" sz="3000" cap="none" dirty="0" smtClean="0" b="0" strike="noStrike">
                <a:latin typeface="맑은 고딕" charset="0"/>
                <a:ea typeface="맑은 고딕" charset="0"/>
              </a:rPr>
              <a:t> </a:t>
            </a:r>
            <a:endParaRPr lang="ko-KR" altLang="en-US" sz="3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-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Relational Database management system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맑은 고딕"/>
              <a:buChar char="-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-US" altLang="ko-KR" sz="2800" cap="none" dirty="0" smtClean="0" b="0" strike="noStrike">
                <a:latin typeface="맑은 고딕" charset="0"/>
                <a:ea typeface="맑은 고딕" charset="0"/>
              </a:rPr>
              <a:t>관계의 정의</a:t>
            </a:r>
            <a:endParaRPr lang="ko-KR" altLang="en-US" sz="28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Relationship : 상호 연관성이 있는 상태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데이터 간 연관성을 표현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45720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- 속성 정의 및 관계 정의에 따라서 다양하게 변함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2362E7D3-C24D-46D7-A233-77A216B16E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170626"/>
              </p:ext>
            </p:extLst>
          </p:nvPr>
        </p:nvGraphicFramePr>
        <p:xfrm>
          <a:off x="966285" y="2138449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강사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안효인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3739515" y="2138680"/>
          <a:ext cx="1551305" cy="1125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/>
              </a:tblGrid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1" strike="noStrike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학생</a:t>
                      </a:r>
                      <a:endParaRPr lang="ko-KR" altLang="en-US" sz="2400" kern="1200" dirty="0" smtClean="0" cap="none" b="1" strike="noStrike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/>
                </a:tc>
              </a:tr>
              <a:tr h="562610">
                <a:tc>
                  <a:txBody>
                    <a:bodyPr/>
                    <a:lstStyle/>
                    <a:p>
                      <a:pPr marL="0" indent="0" algn="ctr" fontAlgn="auto" defTabSz="914400" ea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kern="1200" cap="none" dirty="0" smtClean="0" b="0" strike="noStrike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안병욱</a:t>
                      </a:r>
                      <a:endParaRPr lang="ko-KR" altLang="en-US" sz="2400" kern="1200" dirty="0" smtClean="0" cap="none" b="0" strike="noStrike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1440" marR="91440" marT="45720" marB="45720" anchor="t"/>
                </a:tc>
              </a:tr>
            </a:tbl>
          </a:graphicData>
        </a:graphic>
      </p:graphicFrame>
      <p:cxnSp>
        <p:nvCxnSpPr>
          <p:cNvPr id="32" name="직선 연결선 31"/>
          <p:cNvCxnSpPr>
            <a:endCxn id="31" idx="1"/>
          </p:cNvCxnSpPr>
          <p:nvPr/>
        </p:nvCxnSpPr>
        <p:spPr>
          <a:xfrm rot="0">
            <a:off x="2411095" y="2687320"/>
            <a:ext cx="1329055" cy="1460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22859DF-5A93-4D5F-8743-D003366A05A6}"/>
              </a:ext>
            </a:extLst>
          </p:cNvPr>
          <p:cNvSpPr txBox="1"/>
          <p:nvPr/>
        </p:nvSpPr>
        <p:spPr>
          <a:xfrm>
            <a:off x="2540000" y="2790825"/>
            <a:ext cx="11849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가르친다</a:t>
            </a: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C20C64BE-F56A-497F-A8A8-3BB46351AC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697284"/>
              </p:ext>
            </p:extLst>
          </p:nvPr>
        </p:nvGraphicFramePr>
        <p:xfrm>
          <a:off x="937710" y="4120919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부서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IT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C5A2FF5C-6CB7-49DD-881E-FC4A7BE575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51408"/>
              </p:ext>
            </p:extLst>
          </p:nvPr>
        </p:nvGraphicFramePr>
        <p:xfrm>
          <a:off x="3710755" y="4120919"/>
          <a:ext cx="155130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직원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여동빈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42BB3A7-5B26-4CB0-B2A3-54375071DC4C}"/>
              </a:ext>
            </a:extLst>
          </p:cNvPr>
          <p:cNvCxnSpPr>
            <a:endCxn id="35" idx="1"/>
          </p:cNvCxnSpPr>
          <p:nvPr/>
        </p:nvCxnSpPr>
        <p:spPr>
          <a:xfrm>
            <a:off x="2382520" y="4669790"/>
            <a:ext cx="1328420" cy="13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DF8CB99-5109-40AA-8549-019C2A0144FA}"/>
              </a:ext>
            </a:extLst>
          </p:cNvPr>
          <p:cNvSpPr txBox="1"/>
          <p:nvPr/>
        </p:nvSpPr>
        <p:spPr>
          <a:xfrm>
            <a:off x="2511425" y="4773295"/>
            <a:ext cx="11849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소속한다</a:t>
            </a:r>
          </a:p>
        </p:txBody>
      </p:sp>
    </p:spTree>
    <p:extLst>
      <p:ext uri="{BB962C8B-B14F-4D97-AF65-F5344CB8AC3E}">
        <p14:creationId xmlns:p14="http://schemas.microsoft.com/office/powerpoint/2010/main" val="1590614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맑은 고딕"/>
              <a:buChar char="•"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조건에 만족하는 데이터를 찾거나 순서대로 정렬할 때 기준이 될 수있는 속성(Column)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후보키(Candidate Key)	 - 기본키(Primary Key)   - 외래키(Foreign Key)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- 슈퍼키 (Super Key)	    - 대체키(Alternate Key)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l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4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624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8965" y="1598930"/>
            <a:ext cx="10974705" cy="452818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10000"/>
          </a:bodyPr>
          <a:lstStyle/>
          <a:p>
            <a:pPr marL="228600" indent="-22860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키(Key)의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2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후보키(Candidate Key)</a:t>
            </a:r>
            <a:endParaRPr lang="ko-KR" altLang="en-US" sz="22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테이블을 구성하는 속성들 중에서 각 Row를 유일하게 식별하기 위해 사용하는 속성들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모든 테이블에는 반드시 하나 이상의 후보키가 존재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데이터를 식별하는데 꼭 필요한 최소속성만으로 구성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2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기본키(Primary Key)</a:t>
            </a:r>
            <a:endParaRPr lang="ko-KR" altLang="en-US" sz="22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기본키는 후보키 중에서 선택한 주키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하나의 테이블에서 특정 Row를 유일하게 구별할 수 있는 속성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Null 값을 가질 수 없다.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342900" indent="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442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59890" y="204470"/>
            <a:ext cx="3764280" cy="645795"/>
          </a:xfrm>
          <a:prstGeom prst="rect">
            <a:avLst/>
          </a:prstGeom>
          <a:noFill/>
        </p:spPr>
        <p:txBody>
          <a:bodyPr wrap="non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키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(Key)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의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Century Gothic" charset="0"/>
                <a:ea typeface="Century Gothic" charset="0"/>
              </a:rPr>
              <a:t> </a:t>
            </a:r>
            <a:r>
              <a:rPr lang="en-US" altLang="ko-KR" sz="3600" cap="none" spc="300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개념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0E01B1E-46A1-4758-B7E8-E10B691D25F4}"/>
              </a:ext>
            </a:extLst>
          </p:cNvPr>
          <p:cNvSpPr txBox="1">
            <a:spLocks/>
          </p:cNvSpPr>
          <p:nvPr/>
        </p:nvSpPr>
        <p:spPr>
          <a:xfrm>
            <a:off x="608330" y="1570355"/>
            <a:ext cx="10974705" cy="4528185"/>
          </a:xfrm>
          <a:prstGeom prst="rect">
            <a:avLst/>
          </a:prstGeo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키의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외래키(Foreign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  - 어떤 테이블에 소속된 속성 또는 속성 집합이 다른 테이블의 기본키가 되는 키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0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테이블들 사이의 관계를 올바르게 표현하기 위해 필요</a:t>
            </a: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21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800" cap="none" dirty="0" smtClean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이외의 키의 종류</a:t>
            </a:r>
            <a:endParaRPr lang="ko-KR" altLang="en-US" sz="28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슈퍼키 (Super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0" indent="0" algn="just" fontAlgn="base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Tx/>
              <a:buNone/>
            </a:pPr>
            <a:r>
              <a:rPr lang="en-US" altLang="ko-KR" sz="2100" cap="none" dirty="0" smtClean="0" b="1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대체키 (Alternate Key)</a:t>
            </a:r>
            <a:endParaRPr lang="ko-KR" altLang="en-US" sz="2100" cap="none" dirty="0" smtClean="0" b="1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  <a:p>
            <a:pPr marL="228600" indent="-228600" algn="ctr" fontAlgn="auto" defTabSz="91440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4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019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>
              <a:spLocks/>
            </p:cNvSpPr>
            <p:nvPr/>
          </p:nvSpPr>
          <p:spPr>
            <a:xfrm rot="5400000">
              <a:off x="819150" y="-819150"/>
              <a:ext cx="6858635" cy="8496935"/>
            </a:xfrm>
            <a:prstGeom prst="rtTriangle"/>
            <a:solidFill>
              <a:schemeClr val="tx1">
                <a:lumMod val="85000"/>
                <a:lumOff val="15000"/>
                <a:alpha val="69865"/>
              </a:schemeClr>
            </a:soli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1800" cap="none" dirty="0" smtClean="0" b="0" strike="noStrike">
                <a:latin typeface="맑은 고딕" charset="0"/>
                <a:ea typeface="맑은 고딕" charset="0"/>
              </a:endParaRPr>
            </a:p>
          </p:txBody>
        </p:sp>
        <p:sp>
          <p:nvSpPr>
            <p:cNvPr id="5" name="テキスト ボックス 4"/>
            <p:cNvSpPr txBox="1">
              <a:spLocks/>
            </p:cNvSpPr>
            <p:nvPr/>
          </p:nvSpPr>
          <p:spPr>
            <a:xfrm rot="0">
              <a:off x="400050" y="1028700"/>
              <a:ext cx="4833620" cy="2860040"/>
            </a:xfrm>
            <a:prstGeom prst="rect"/>
            <a:noFill/>
          </p:spPr>
          <p:txBody>
            <a:bodyPr wrap="none" lIns="91440" tIns="45720" rIns="91440" bIns="45720" numCol="1" vert="horz" anchor="t">
              <a:spAutoFit/>
            </a:bodyPr>
            <a:lstStyle/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2. 식별과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6000" cap="none" dirty="0" smtClean="0" b="1" strike="noStrike">
                  <a:solidFill>
                    <a:schemeClr val="bg1"/>
                  </a:solidFill>
                  <a:latin typeface="맑은 고딕" charset="0"/>
                  <a:ea typeface="맑은 고딕" charset="0"/>
                </a:rPr>
                <a:t>		  비식별</a:t>
              </a: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  <a:p>
              <a:pPr marL="0" indent="0" algn="l" fontAlgn="auto" defTabSz="914400" eaLnBrk="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endParaRPr lang="ko-KR" altLang="en-US" sz="6000" cap="none" dirty="0" smtClean="0" b="1" strike="noStrike">
                <a:solidFill>
                  <a:schemeClr val="bg1"/>
                </a:solidFill>
                <a:latin typeface="맑은 고딕" charset="0"/>
                <a:ea typeface="맑은 고딕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3089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795" y="204470"/>
            <a:ext cx="6555740" cy="64579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just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3600" cap="none" dirty="0" smtClean="0" b="0" strike="noStrike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식별과 비식별</a:t>
            </a:r>
            <a:endParaRPr lang="ko-KR" altLang="en-US" sz="3600" cap="none" dirty="0" smtClean="0" b="0" strike="noStrike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/>
          <p:cNvSpPr txBox="1">
            <a:spLocks/>
          </p:cNvSpPr>
          <p:nvPr/>
        </p:nvSpPr>
        <p:spPr>
          <a:xfrm rot="0">
            <a:off x="609600" y="1600200"/>
            <a:ext cx="10974705" cy="452818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342900" indent="0" algn="just" fontAlgn="auto" defTabSz="508000" latinLnBrk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テキスト ボックス 15">
            <a:extLst>
              <a:ext uri="{FF2B5EF4-FFF2-40B4-BE49-F238E27FC236}">
                <a16:creationId xmlns:a16="http://schemas.microsoft.com/office/drawing/2014/main" id="{F0ACF3AA-2404-4F85-A00E-2973A4BCC503}"/>
              </a:ext>
            </a:extLst>
          </p:cNvPr>
          <p:cNvSpPr txBox="1"/>
          <p:nvPr/>
        </p:nvSpPr>
        <p:spPr>
          <a:xfrm>
            <a:off x="6096000" y="2451100"/>
            <a:ext cx="5474970" cy="227012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r>
              <a:rPr lang="en-US" altLang="ko-KR" sz="2500" cap="none" dirty="0" smtClean="0" b="0" strike="noStrike">
                <a:latin typeface="맑은 고딕" charset="0"/>
                <a:ea typeface="맑은 고딕" charset="0"/>
              </a:rPr>
              <a:t>부모 테이블에서 기본키를 받는 방법</a:t>
            </a:r>
            <a:endParaRPr lang="ko-KR" altLang="en-US" sz="25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16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자신의 기본키로 사용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342900" indent="-34290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</a:pPr>
            <a:r>
              <a:rPr lang="en-US" altLang="ko-KR" sz="2000" cap="none" dirty="0" smtClean="0" b="0" strike="noStrike">
                <a:latin typeface="맑은 고딕" charset="0"/>
                <a:ea typeface="맑은 고딕" charset="0"/>
              </a:rPr>
              <a:t>연결이 되는 속성으로만 사용</a:t>
            </a: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  <a:p>
            <a:pPr marL="0" indent="0" algn="l" fontAlgn="auto" defTabSz="914400" eaLnBrk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FontTx/>
              <a:buNone/>
            </a:pPr>
            <a:endParaRPr lang="ko-KR" altLang="en-US" sz="20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600611"/>
              </p:ext>
            </p:extLst>
          </p:nvPr>
        </p:nvGraphicFramePr>
        <p:xfrm>
          <a:off x="847658" y="2448090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20159"/>
              </p:ext>
            </p:extLst>
          </p:nvPr>
        </p:nvGraphicFramePr>
        <p:xfrm>
          <a:off x="836782" y="4823722"/>
          <a:ext cx="1897273" cy="969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08739"/>
              </p:ext>
            </p:extLst>
          </p:nvPr>
        </p:nvGraphicFramePr>
        <p:xfrm>
          <a:off x="3898240" y="4834924"/>
          <a:ext cx="1897273" cy="95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836930" y="207899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847725" y="4450715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C48E0BC-ED28-4F5D-870F-BA22AD57EB8F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745105" y="2866390"/>
            <a:ext cx="1190625" cy="5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706704-A76C-420D-B237-0F1FB184C3B7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734310" y="5308600"/>
            <a:ext cx="1163955" cy="38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52A594-0E96-4AFE-99CB-1795A09DC2DA}"/>
              </a:ext>
            </a:extLst>
          </p:cNvPr>
          <p:cNvSpPr txBox="1"/>
          <p:nvPr/>
        </p:nvSpPr>
        <p:spPr>
          <a:xfrm>
            <a:off x="621665" y="3427730"/>
            <a:ext cx="5008245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속성을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자신의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기본키로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사용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84956A-14EC-4A18-AB51-55049FE0A38B}"/>
              </a:ext>
            </a:extLst>
          </p:cNvPr>
          <p:cNvSpPr txBox="1"/>
          <p:nvPr/>
        </p:nvSpPr>
        <p:spPr>
          <a:xfrm>
            <a:off x="621665" y="5952490"/>
            <a:ext cx="5008245" cy="368935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spAutoFit/>
          </a:bodyPr>
          <a:lstStyle/>
          <a:p>
            <a:pPr marL="285750" indent="-28575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받은 속성을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자신의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속성으로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사용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29" name="TextBox 28"/>
          <p:cNvSpPr txBox="1">
            <a:spLocks/>
          </p:cNvSpPr>
          <p:nvPr/>
        </p:nvSpPr>
        <p:spPr>
          <a:xfrm rot="0">
            <a:off x="3903345" y="2075180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30" name="TextBox 29"/>
          <p:cNvSpPr txBox="1">
            <a:spLocks/>
          </p:cNvSpPr>
          <p:nvPr/>
        </p:nvSpPr>
        <p:spPr>
          <a:xfrm rot="0">
            <a:off x="3909060" y="4498975"/>
            <a:ext cx="1526540" cy="368935"/>
          </a:xfrm>
          <a:prstGeom prst="rect"/>
          <a:noFill/>
        </p:spPr>
        <p:txBody>
          <a:bodyPr wrap="square" lIns="91440" tIns="45720" rIns="91440" bIns="45720" vert="horz" anchor="t">
            <a:spAutoFit/>
          </a:bodyPr>
          <a:lstStyle/>
          <a:p>
            <a:pPr marL="0" indent="0" algn="l" fontAlgn="auto" defTabSz="914400" eaLnBrk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자식</a:t>
            </a:r>
            <a:r>
              <a:rPr lang="en-US" altLang="ko-KR" sz="1800" cap="none" dirty="0" smtClean="0" b="0" strike="noStrike">
                <a:latin typeface="Calibri" charset="0"/>
                <a:ea typeface="Calibri" charset="0"/>
              </a:rPr>
              <a:t> </a:t>
            </a: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테이블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3904615" y="2435225"/>
          <a:ext cx="189738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380"/>
              </a:tblGrid>
              <a:tr h="370840">
                <a:tc>
                  <a:txBody>
                    <a:bodyPr/>
                    <a:lstStyle/>
                    <a:p>
                      <a:pPr marL="0" indent="0" algn="ctr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>
                    <a:solidFill>
                      <a:schemeClr val="accent1">
                        <a:tint val="4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7598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23</Pages>
  <Paragraphs>235</Paragraphs>
  <Words>765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Saebyeol Yu</dc:creator>
  <cp:lastModifiedBy>Lee Sodam</cp:lastModifiedBy>
  <dc:title>PowerPoint プレゼンテーション</dc:title>
  <dcterms:modified xsi:type="dcterms:W3CDTF">2019-03-04T15:51:09Z</dcterms:modified>
</cp:coreProperties>
</file>

<file path=docProps/thumbnail.jpeg>
</file>